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7"/>
  </p:notesMasterIdLst>
  <p:sldIdLst>
    <p:sldId id="256" r:id="rId8"/>
    <p:sldId id="275" r:id="rId9"/>
    <p:sldId id="270" r:id="rId10"/>
    <p:sldId id="273" r:id="rId11"/>
    <p:sldId id="271" r:id="rId12"/>
    <p:sldId id="272" r:id="rId13"/>
    <p:sldId id="276" r:id="rId14"/>
    <p:sldId id="257" r:id="rId15"/>
    <p:sldId id="259" r:id="rId16"/>
    <p:sldId id="258" r:id="rId17"/>
    <p:sldId id="260" r:id="rId18"/>
    <p:sldId id="268" r:id="rId19"/>
    <p:sldId id="262" r:id="rId20"/>
    <p:sldId id="264" r:id="rId21"/>
    <p:sldId id="265" r:id="rId22"/>
    <p:sldId id="266" r:id="rId23"/>
    <p:sldId id="274" r:id="rId24"/>
    <p:sldId id="267" r:id="rId25"/>
    <p:sldId id="269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/>
              <a:t>Skład Rady Naukowej SNJL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7B-4216-B2D3-2F7ACE9798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7B-4216-B2D3-2F7ACE9798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7B-4216-B2D3-2F7ACE9798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7B-4216-B2D3-2F7ACE979897}"/>
              </c:ext>
            </c:extLst>
          </c:dPt>
          <c:cat>
            <c:strRef>
              <c:f>Arkusz1!$A$2:$A$5</c:f>
              <c:strCache>
                <c:ptCount val="2"/>
                <c:pt idx="0">
                  <c:v>profesorowie i doktorzy habilitowani</c:v>
                </c:pt>
                <c:pt idx="1">
                  <c:v>doktorzy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A5-4900-8789-820D4C1D1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Podział RND SNJL na dyscypliny</a:t>
            </a:r>
          </a:p>
        </c:rich>
      </c:tx>
      <c:layout>
        <c:manualLayout>
          <c:xMode val="edge"/>
          <c:yMode val="edge"/>
          <c:x val="0.19223665855358518"/>
          <c:y val="2.17037438958220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C70-44F8-A770-B9C51EF70D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2E-4F18-8861-AC638AD028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2E-4F18-8861-AC638AD028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2E-4F18-8861-AC638AD0282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2"/>
                <c:pt idx="0">
                  <c:v>językoznawstwo</c:v>
                </c:pt>
                <c:pt idx="1">
                  <c:v>Literaturoznawstwo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0-44F8-A770-B9C51EF70D1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800" dirty="0"/>
              <a:t>Tryby wyboru</a:t>
            </a:r>
            <a:endParaRPr 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1A-440B-B10F-6945AED67E1A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1A-440B-B10F-6945AED67E1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3E-47F5-A06A-0DD55C24A4C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1A-440B-B10F-6945AED67E1A}"/>
              </c:ext>
            </c:extLst>
          </c:dPt>
          <c:cat>
            <c:strRef>
              <c:f>Arkusz1!$A$2:$A$5</c:f>
              <c:strCache>
                <c:ptCount val="2"/>
                <c:pt idx="0">
                  <c:v>w trybie § 46 ust. 2 Statutu UAM </c:v>
                </c:pt>
                <c:pt idx="1">
                  <c:v>w trybie § 46 ust. 4 Statutu UAM 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1">
                  <c:v>0.6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E-47F5-A06A-0DD55C24A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Profesorowie i doktorzy habilitowani.</a:t>
            </a:r>
          </a:p>
          <a:p>
            <a:pPr>
              <a:defRPr/>
            </a:pPr>
            <a:r>
              <a:rPr lang="pl-PL" dirty="0"/>
              <a:t>Podział 48 mandatów pomiędzy wydziały SNJL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Profesorowie i doktorzy habilitowani. Podział 48 mandatów pomiędzy wydziały SNJL</a:t>
            </a:r>
            <a:endParaRPr lang="en-US" dirty="0"/>
          </a:p>
        </c:rich>
      </c:tx>
      <c:layout>
        <c:manualLayout>
          <c:xMode val="edge"/>
          <c:yMode val="edge"/>
          <c:x val="0.19619291100261166"/>
          <c:y val="4.0351903549418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117-4EBE-AF0E-99CC8312D5C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17-4EBE-AF0E-99CC8312D5C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17-4EBE-AF0E-99CC8312D5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52-4FF2-91D4-7A97A9786C80}"/>
              </c:ext>
            </c:extLst>
          </c:dPt>
          <c:cat>
            <c:strRef>
              <c:f>Arkusz1!$A$2:$A$5</c:f>
              <c:strCache>
                <c:ptCount val="4"/>
                <c:pt idx="0">
                  <c:v>WA</c:v>
                </c:pt>
                <c:pt idx="1">
                  <c:v>WE</c:v>
                </c:pt>
                <c:pt idx="2">
                  <c:v>WFPiK</c:v>
                </c:pt>
                <c:pt idx="3">
                  <c:v>WN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0.31</c:v>
                </c:pt>
                <c:pt idx="1">
                  <c:v>0.19</c:v>
                </c:pt>
                <c:pt idx="2">
                  <c:v>0.31</c:v>
                </c:pt>
                <c:pt idx="3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17-4EBE-AF0E-99CC8312D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/>
              <a:t>Doktorzy w RND</a:t>
            </a:r>
            <a:endParaRPr lang="en-US" sz="2400" dirty="0"/>
          </a:p>
        </c:rich>
      </c:tx>
      <c:layout>
        <c:manualLayout>
          <c:xMode val="edge"/>
          <c:yMode val="edge"/>
          <c:x val="0.28996822514752613"/>
          <c:y val="1.3487940772009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Arkusz1!$A$2:$A$5</c:f>
              <c:strCache>
                <c:ptCount val="2"/>
                <c:pt idx="0">
                  <c:v>wg wskaźnika efektywności</c:v>
                </c:pt>
                <c:pt idx="1">
                  <c:v>z wyboru</c:v>
                </c:pt>
              </c:strCache>
            </c:strRef>
          </c:cat>
          <c:val>
            <c:numRef>
              <c:f>Arkusz1!$B$2:$B$5</c:f>
              <c:numCache>
                <c:formatCode>0%</c:formatCode>
                <c:ptCount val="4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6-4344-AD25-2D3148D2D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0.41171</cdr:x>
      <cdr:y>0.6109</cdr:y>
    </cdr:from>
    <cdr:to>
      <cdr:x>0.60731</cdr:x>
      <cdr:y>0.70636</cdr:y>
    </cdr:to>
    <cdr:sp macro="" textlink="">
      <cdr:nvSpPr>
        <cdr:cNvPr id="2" name="Prostokąt 1">
          <a:extLst xmlns:a="http://schemas.openxmlformats.org/drawingml/2006/main">
            <a:ext uri="{FF2B5EF4-FFF2-40B4-BE49-F238E27FC236}">
              <a16:creationId xmlns:a16="http://schemas.microsoft.com/office/drawing/2014/main" id="{0A414246-2E60-0082-E9D2-7167ECABEF3A}"/>
            </a:ext>
          </a:extLst>
        </cdr:cNvPr>
        <cdr:cNvSpPr/>
      </cdr:nvSpPr>
      <cdr:spPr>
        <a:xfrm xmlns:a="http://schemas.openxmlformats.org/drawingml/2006/main">
          <a:off x="2879725" y="2764904"/>
          <a:ext cx="1368152" cy="4320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2400" dirty="0"/>
            <a:t>80 osób</a:t>
          </a:r>
        </a:p>
      </cdr:txBody>
    </cdr:sp>
  </cdr:relSizeAnchor>
  <cdr:relSizeAnchor xmlns:cdr="http://schemas.openxmlformats.org/drawingml/2006/chartDrawing">
    <cdr:from>
      <cdr:x>0.37053</cdr:x>
      <cdr:y>0.21315</cdr:y>
    </cdr:from>
    <cdr:to>
      <cdr:x>0.48378</cdr:x>
      <cdr:y>0.38816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DC7730C0-E816-B77E-F978-FE9AD2EB6EF3}"/>
            </a:ext>
          </a:extLst>
        </cdr:cNvPr>
        <cdr:cNvSpPr/>
      </cdr:nvSpPr>
      <cdr:spPr>
        <a:xfrm xmlns:a="http://schemas.openxmlformats.org/drawingml/2006/main">
          <a:off x="2591693" y="964704"/>
          <a:ext cx="792088" cy="79208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2000" dirty="0"/>
            <a:t>20 osób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0.2179</cdr:x>
      <cdr:y>0.57598</cdr:y>
    </cdr:from>
    <cdr:to>
      <cdr:x>0.45395</cdr:x>
      <cdr:y>0.66213</cdr:y>
    </cdr:to>
    <cdr:sp macro="" textlink="">
      <cdr:nvSpPr>
        <cdr:cNvPr id="2" name="Prostokąt 1">
          <a:extLst xmlns:a="http://schemas.openxmlformats.org/drawingml/2006/main">
            <a:ext uri="{FF2B5EF4-FFF2-40B4-BE49-F238E27FC236}">
              <a16:creationId xmlns:a16="http://schemas.microsoft.com/office/drawing/2014/main" id="{8A14B3FC-C88A-D88E-75C6-96DC349CC6A4}"/>
            </a:ext>
          </a:extLst>
        </cdr:cNvPr>
        <cdr:cNvSpPr/>
      </cdr:nvSpPr>
      <cdr:spPr>
        <a:xfrm xmlns:a="http://schemas.openxmlformats.org/drawingml/2006/main">
          <a:off x="1728191" y="3370386"/>
          <a:ext cx="1872208" cy="5040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600" dirty="0"/>
            <a:t>Językoznawstwo</a:t>
          </a:r>
        </a:p>
      </cdr:txBody>
    </cdr:sp>
  </cdr:relSizeAnchor>
  <cdr:relSizeAnchor xmlns:cdr="http://schemas.openxmlformats.org/drawingml/2006/chartDrawing">
    <cdr:from>
      <cdr:x>0.5435</cdr:x>
      <cdr:y>0.57598</cdr:y>
    </cdr:from>
    <cdr:to>
      <cdr:x>0.78863</cdr:x>
      <cdr:y>0.66213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F78FE82F-6A05-3C9A-51D2-768A6F968CAB}"/>
            </a:ext>
          </a:extLst>
        </cdr:cNvPr>
        <cdr:cNvSpPr/>
      </cdr:nvSpPr>
      <cdr:spPr>
        <a:xfrm xmlns:a="http://schemas.openxmlformats.org/drawingml/2006/main">
          <a:off x="4310607" y="3370386"/>
          <a:ext cx="1944216" cy="50405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600" dirty="0"/>
            <a:t>Literaturoznawstwo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0.53525</cdr:x>
      <cdr:y>0.46771</cdr:y>
    </cdr:from>
    <cdr:to>
      <cdr:x>0.76264</cdr:x>
      <cdr:y>0.6645</cdr:y>
    </cdr:to>
    <cdr:sp macro="" textlink="">
      <cdr:nvSpPr>
        <cdr:cNvPr id="2" name="Prostokąt 1">
          <a:extLst xmlns:a="http://schemas.openxmlformats.org/drawingml/2006/main">
            <a:ext uri="{FF2B5EF4-FFF2-40B4-BE49-F238E27FC236}">
              <a16:creationId xmlns:a16="http://schemas.microsoft.com/office/drawing/2014/main" id="{94953311-008E-2B40-80DB-AEC7E94E79A5}"/>
            </a:ext>
          </a:extLst>
        </cdr:cNvPr>
        <cdr:cNvSpPr/>
      </cdr:nvSpPr>
      <cdr:spPr>
        <a:xfrm xmlns:a="http://schemas.openxmlformats.org/drawingml/2006/main">
          <a:off x="4245189" y="2716508"/>
          <a:ext cx="1803482" cy="11430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400" dirty="0">
              <a:solidFill>
                <a:schemeClr val="tx1"/>
              </a:solidFill>
            </a:rPr>
            <a:t>W trybie § 46 ust. 2 Statutu UAM</a:t>
          </a:r>
        </a:p>
        <a:p xmlns:a="http://schemas.openxmlformats.org/drawingml/2006/main">
          <a:r>
            <a:rPr lang="pl-PL" sz="1400" dirty="0">
              <a:solidFill>
                <a:schemeClr val="tx1"/>
              </a:solidFill>
            </a:rPr>
            <a:t>48 prof. i dr hab.</a:t>
          </a:r>
        </a:p>
        <a:p xmlns:a="http://schemas.openxmlformats.org/drawingml/2006/main">
          <a:r>
            <a:rPr lang="pl-PL" sz="1400" dirty="0">
              <a:solidFill>
                <a:schemeClr val="tx1"/>
              </a:solidFill>
            </a:rPr>
            <a:t>12 doktorów </a:t>
          </a:r>
        </a:p>
      </cdr:txBody>
    </cdr:sp>
  </cdr:relSizeAnchor>
  <cdr:relSizeAnchor xmlns:cdr="http://schemas.openxmlformats.org/drawingml/2006/chartDrawing">
    <cdr:from>
      <cdr:x>0.53525</cdr:x>
      <cdr:y>0.30861</cdr:y>
    </cdr:from>
    <cdr:to>
      <cdr:x>0.67938</cdr:x>
      <cdr:y>0.4518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87C9247C-D886-0C29-EF76-6CDB6107B299}"/>
            </a:ext>
          </a:extLst>
        </cdr:cNvPr>
        <cdr:cNvSpPr/>
      </cdr:nvSpPr>
      <cdr:spPr>
        <a:xfrm xmlns:a="http://schemas.openxmlformats.org/drawingml/2006/main">
          <a:off x="3743821" y="1396752"/>
          <a:ext cx="1008112" cy="64807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3200" dirty="0">
              <a:solidFill>
                <a:schemeClr val="tx1"/>
              </a:solidFill>
            </a:rPr>
            <a:t>60%</a:t>
          </a:r>
        </a:p>
      </cdr:txBody>
    </cdr:sp>
  </cdr:relSizeAnchor>
  <cdr:relSizeAnchor xmlns:cdr="http://schemas.openxmlformats.org/drawingml/2006/chartDrawing">
    <cdr:from>
      <cdr:x>0.31183</cdr:x>
      <cdr:y>0.32452</cdr:y>
    </cdr:from>
    <cdr:to>
      <cdr:x>0.49714</cdr:x>
      <cdr:y>0.4518</cdr:y>
    </cdr:to>
    <cdr:sp macro="" textlink="">
      <cdr:nvSpPr>
        <cdr:cNvPr id="4" name="Prostokąt 3">
          <a:extLst xmlns:a="http://schemas.openxmlformats.org/drawingml/2006/main">
            <a:ext uri="{FF2B5EF4-FFF2-40B4-BE49-F238E27FC236}">
              <a16:creationId xmlns:a16="http://schemas.microsoft.com/office/drawing/2014/main" id="{A0899046-6E6F-A76F-9844-E29E476A18F7}"/>
            </a:ext>
          </a:extLst>
        </cdr:cNvPr>
        <cdr:cNvSpPr/>
      </cdr:nvSpPr>
      <cdr:spPr>
        <a:xfrm xmlns:a="http://schemas.openxmlformats.org/drawingml/2006/main">
          <a:off x="2181100" y="1468760"/>
          <a:ext cx="1296144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>
            <a:shade val="15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3200" dirty="0"/>
            <a:t>40 %</a:t>
          </a:r>
        </a:p>
      </cdr:txBody>
    </cdr:sp>
  </cdr:relSizeAnchor>
  <cdr:relSizeAnchor xmlns:cdr="http://schemas.openxmlformats.org/drawingml/2006/chartDrawing">
    <cdr:from>
      <cdr:x>0.23606</cdr:x>
      <cdr:y>0.46871</cdr:y>
    </cdr:from>
    <cdr:to>
      <cdr:x>0.40077</cdr:x>
      <cdr:y>0.65468</cdr:y>
    </cdr:to>
    <cdr:sp macro="" textlink="">
      <cdr:nvSpPr>
        <cdr:cNvPr id="5" name="Prostokąt 4">
          <a:extLst xmlns:a="http://schemas.openxmlformats.org/drawingml/2006/main">
            <a:ext uri="{FF2B5EF4-FFF2-40B4-BE49-F238E27FC236}">
              <a16:creationId xmlns:a16="http://schemas.microsoft.com/office/drawing/2014/main" id="{6F19629E-3AC8-D84C-00C0-7306D43FF803}"/>
            </a:ext>
          </a:extLst>
        </cdr:cNvPr>
        <cdr:cNvSpPr/>
      </cdr:nvSpPr>
      <cdr:spPr>
        <a:xfrm xmlns:a="http://schemas.openxmlformats.org/drawingml/2006/main">
          <a:off x="1872207" y="2722314"/>
          <a:ext cx="1306419" cy="108012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dk1">
            <a:shade val="15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W trybie § 46 ust. 4 Statutu UAM </a:t>
          </a:r>
        </a:p>
        <a:p xmlns:a="http://schemas.openxmlformats.org/drawingml/2006/main">
          <a:r>
            <a:rPr lang="pl-PL" sz="1200" dirty="0">
              <a:latin typeface="Arial" panose="020B0604020202020204" pitchFamily="34" charset="0"/>
              <a:ea typeface="Calibri" panose="020F0502020204030204" pitchFamily="34" charset="0"/>
            </a:rPr>
            <a:t>32 prof. i dr hab.</a:t>
          </a:r>
        </a:p>
        <a:p xmlns:a="http://schemas.openxmlformats.org/drawingml/2006/main">
          <a:r>
            <a:rPr lang="pl-PL" sz="1200" dirty="0">
              <a:latin typeface="Arial" panose="020B0604020202020204" pitchFamily="34" charset="0"/>
            </a:rPr>
            <a:t>8 doktorów</a:t>
          </a:r>
          <a:endParaRPr lang="pl-PL" sz="12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0.60163</cdr:x>
      <cdr:y>0.41379</cdr:y>
    </cdr:from>
    <cdr:to>
      <cdr:x>0.73171</cdr:x>
      <cdr:y>0.49425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65C94D76-E7C7-B996-0D1B-EC41768CF227}"/>
            </a:ext>
          </a:extLst>
        </cdr:cNvPr>
        <cdr:cNvSpPr/>
      </cdr:nvSpPr>
      <cdr:spPr>
        <a:xfrm xmlns:a="http://schemas.openxmlformats.org/drawingml/2006/main">
          <a:off x="5328592" y="2592288"/>
          <a:ext cx="1152128" cy="5040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dirty="0"/>
            <a:t>66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0.50643</cdr:x>
      <cdr:y>0.29114</cdr:y>
    </cdr:from>
    <cdr:to>
      <cdr:x>0.70966</cdr:x>
      <cdr:y>0.36471</cdr:y>
    </cdr:to>
    <cdr:sp macro="" textlink="">
      <cdr:nvSpPr>
        <cdr:cNvPr id="2" name="Prostokąt 1">
          <a:extLst xmlns:a="http://schemas.openxmlformats.org/drawingml/2006/main">
            <a:ext uri="{FF2B5EF4-FFF2-40B4-BE49-F238E27FC236}">
              <a16:creationId xmlns:a16="http://schemas.microsoft.com/office/drawing/2014/main" id="{2DF8B662-3FF8-DCC3-E8B4-0AE9BF9664A8}"/>
            </a:ext>
          </a:extLst>
        </cdr:cNvPr>
        <cdr:cNvSpPr/>
      </cdr:nvSpPr>
      <cdr:spPr>
        <a:xfrm xmlns:a="http://schemas.openxmlformats.org/drawingml/2006/main">
          <a:off x="3768080" y="1781971"/>
          <a:ext cx="1512168" cy="45027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dirty="0"/>
            <a:t>6 językoznawców</a:t>
          </a:r>
        </a:p>
        <a:p xmlns:a="http://schemas.openxmlformats.org/drawingml/2006/main">
          <a:r>
            <a:rPr lang="pl-PL" dirty="0"/>
            <a:t>7 literaturoznawców</a:t>
          </a:r>
        </a:p>
      </cdr:txBody>
    </cdr:sp>
  </cdr:relSizeAnchor>
  <cdr:relSizeAnchor xmlns:cdr="http://schemas.openxmlformats.org/drawingml/2006/chartDrawing">
    <cdr:from>
      <cdr:x>0.27416</cdr:x>
      <cdr:y>0.34177</cdr:y>
    </cdr:from>
    <cdr:to>
      <cdr:x>0.46772</cdr:x>
      <cdr:y>0.41176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0CFD3D76-5525-F0FB-43DF-DFC282206789}"/>
            </a:ext>
          </a:extLst>
        </cdr:cNvPr>
        <cdr:cNvSpPr/>
      </cdr:nvSpPr>
      <cdr:spPr>
        <a:xfrm xmlns:a="http://schemas.openxmlformats.org/drawingml/2006/main">
          <a:off x="2039888" y="2091879"/>
          <a:ext cx="1440160" cy="42840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6 językoznawców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7 literaturoznawców</a:t>
          </a:r>
          <a:endParaRPr lang="pl-PL"/>
        </a:p>
      </cdr:txBody>
    </cdr:sp>
  </cdr:relSizeAnchor>
  <cdr:relSizeAnchor xmlns:cdr="http://schemas.openxmlformats.org/drawingml/2006/chartDrawing">
    <cdr:from>
      <cdr:x>0.29352</cdr:x>
      <cdr:y>0.63291</cdr:y>
    </cdr:from>
    <cdr:to>
      <cdr:x>0.50643</cdr:x>
      <cdr:y>0.70588</cdr:y>
    </cdr:to>
    <cdr:sp macro="" textlink="">
      <cdr:nvSpPr>
        <cdr:cNvPr id="4" name="Prostokąt 3">
          <a:extLst xmlns:a="http://schemas.openxmlformats.org/drawingml/2006/main">
            <a:ext uri="{FF2B5EF4-FFF2-40B4-BE49-F238E27FC236}">
              <a16:creationId xmlns:a16="http://schemas.microsoft.com/office/drawing/2014/main" id="{013506C5-4FEA-F746-9A46-55C6435C4F52}"/>
            </a:ext>
          </a:extLst>
        </cdr:cNvPr>
        <cdr:cNvSpPr/>
      </cdr:nvSpPr>
      <cdr:spPr>
        <a:xfrm xmlns:a="http://schemas.openxmlformats.org/drawingml/2006/main">
          <a:off x="2183904" y="3873849"/>
          <a:ext cx="1584176" cy="4466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6 językoznawców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7 literaturoznawców</a:t>
          </a:r>
          <a:endParaRPr kumimoji="0" lang="pl-PL" sz="1100" b="0" i="0" u="none" strike="noStrike" kern="0" cap="none" spc="0" normalizeH="0" baseline="0" noProof="0" dirty="0">
            <a:ln>
              <a:noFill/>
            </a:ln>
            <a:solidFill>
              <a:srgbClr val="FFFFFF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0.55482</cdr:x>
      <cdr:y>0.58824</cdr:y>
    </cdr:from>
    <cdr:to>
      <cdr:x>0.75673</cdr:x>
      <cdr:y>0.66478</cdr:y>
    </cdr:to>
    <cdr:sp macro="" textlink="">
      <cdr:nvSpPr>
        <cdr:cNvPr id="5" name="Prostokąt 4">
          <a:extLst xmlns:a="http://schemas.openxmlformats.org/drawingml/2006/main">
            <a:ext uri="{FF2B5EF4-FFF2-40B4-BE49-F238E27FC236}">
              <a16:creationId xmlns:a16="http://schemas.microsoft.com/office/drawing/2014/main" id="{EBEE3C46-2440-188B-8A2B-AA5030E7CC88}"/>
            </a:ext>
          </a:extLst>
        </cdr:cNvPr>
        <cdr:cNvSpPr/>
      </cdr:nvSpPr>
      <cdr:spPr>
        <a:xfrm xmlns:a="http://schemas.openxmlformats.org/drawingml/2006/main">
          <a:off x="4128120" y="3600400"/>
          <a:ext cx="1502296" cy="46850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pl-PL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6 językoznawców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>
              <a:solidFill>
                <a:srgbClr val="FFFFFF"/>
              </a:solidFill>
            </a:rPr>
            <a:t>3</a:t>
          </a:r>
          <a:r>
            <a:rPr kumimoji="0" lang="pl-PL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rPr>
            <a:t> literaturoznawców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0.24699</cdr:x>
      <cdr:y>0.44264</cdr:y>
    </cdr:from>
    <cdr:to>
      <cdr:x>0.42201</cdr:x>
      <cdr:y>0.52258</cdr:y>
    </cdr:to>
    <cdr:sp macro="" textlink="">
      <cdr:nvSpPr>
        <cdr:cNvPr id="2" name="Prostokąt 1">
          <a:extLst xmlns:a="http://schemas.openxmlformats.org/drawingml/2006/main">
            <a:ext uri="{FF2B5EF4-FFF2-40B4-BE49-F238E27FC236}">
              <a16:creationId xmlns:a16="http://schemas.microsoft.com/office/drawing/2014/main" id="{A66E5394-E307-6F6E-B3BA-96E44A9CC942}"/>
            </a:ext>
          </a:extLst>
        </cdr:cNvPr>
        <cdr:cNvSpPr/>
      </cdr:nvSpPr>
      <cdr:spPr>
        <a:xfrm xmlns:a="http://schemas.openxmlformats.org/drawingml/2006/main">
          <a:off x="1727597" y="2500709"/>
          <a:ext cx="1224136" cy="45161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800" dirty="0"/>
            <a:t>10 osób</a:t>
          </a:r>
        </a:p>
      </cdr:txBody>
    </cdr:sp>
  </cdr:relSizeAnchor>
  <cdr:relSizeAnchor xmlns:cdr="http://schemas.openxmlformats.org/drawingml/2006/chartDrawing">
    <cdr:from>
      <cdr:x>0.57643</cdr:x>
      <cdr:y>0.44358</cdr:y>
    </cdr:from>
    <cdr:to>
      <cdr:x>0.73085</cdr:x>
      <cdr:y>0.52006</cdr:y>
    </cdr:to>
    <cdr:sp macro="" textlink="">
      <cdr:nvSpPr>
        <cdr:cNvPr id="3" name="Prostokąt 2">
          <a:extLst xmlns:a="http://schemas.openxmlformats.org/drawingml/2006/main">
            <a:ext uri="{FF2B5EF4-FFF2-40B4-BE49-F238E27FC236}">
              <a16:creationId xmlns:a16="http://schemas.microsoft.com/office/drawing/2014/main" id="{B7A695CC-7A05-806A-5855-C1B6A161C0A7}"/>
            </a:ext>
          </a:extLst>
        </cdr:cNvPr>
        <cdr:cNvSpPr/>
      </cdr:nvSpPr>
      <cdr:spPr>
        <a:xfrm xmlns:a="http://schemas.openxmlformats.org/drawingml/2006/main">
          <a:off x="4031853" y="2506018"/>
          <a:ext cx="1080120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800" dirty="0"/>
            <a:t>10 osób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EA685-8D9D-4463-9E88-A6CF77A4EEE4}" type="datetimeFigureOut">
              <a:rPr lang="en-GB" smtClean="0"/>
              <a:pPr/>
              <a:t>23/04/2024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07BC-4940-490B-B851-50F9540BC3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2275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483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169" y="274638"/>
            <a:ext cx="1748631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2275" y="274638"/>
            <a:ext cx="5144524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2275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483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169" y="274638"/>
            <a:ext cx="1748631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2275" y="274638"/>
            <a:ext cx="5144524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2275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483" y="1600200"/>
            <a:ext cx="3427317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169" y="274638"/>
            <a:ext cx="1748631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2275" y="274638"/>
            <a:ext cx="5144524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62263" y="2849563"/>
            <a:ext cx="2248836" cy="22891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2889" y="2849563"/>
            <a:ext cx="2248836" cy="22891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169" y="274638"/>
            <a:ext cx="1748631" cy="48641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2275" y="274638"/>
            <a:ext cx="5144524" cy="48641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274638"/>
            <a:ext cx="2014538" cy="59023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926828" cy="5902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153601"/>
          <p:cNvSpPr txBox="1"/>
          <p:nvPr/>
        </p:nvSpPr>
        <p:spPr>
          <a:xfrm>
            <a:off x="3051175" y="6356350"/>
            <a:ext cx="6092825" cy="244475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 lIns="108000" tIns="0" bIns="32400">
            <a:spAutoFit/>
          </a:bodyPr>
          <a:lstStyle/>
          <a:p>
            <a:pPr lvl="0" eaLnBrk="1" hangingPunct="1">
              <a:lnSpc>
                <a:spcPct val="100000"/>
              </a:lnSpc>
              <a:spcBef>
                <a:spcPct val="50000"/>
              </a:spcBef>
            </a:pPr>
            <a:r>
              <a:rPr sz="14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wa.amu.edu.pl</a:t>
            </a:r>
            <a:endParaRPr lang="en-GB" altLang="x-none" sz="1400" b="1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53603" name="Rectangle 153602"/>
          <p:cNvSpPr/>
          <p:nvPr/>
        </p:nvSpPr>
        <p:spPr>
          <a:xfrm>
            <a:off x="3048000" y="1425575"/>
            <a:ext cx="6096000" cy="55563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153604" name="Rectangle 153603"/>
          <p:cNvSpPr/>
          <p:nvPr/>
        </p:nvSpPr>
        <p:spPr>
          <a:xfrm>
            <a:off x="0" y="2263775"/>
            <a:ext cx="401638" cy="3776663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grpSp>
        <p:nvGrpSpPr>
          <p:cNvPr id="2" name="Group 153604"/>
          <p:cNvGrpSpPr/>
          <p:nvPr/>
        </p:nvGrpSpPr>
        <p:grpSpPr>
          <a:xfrm>
            <a:off x="2936875" y="587375"/>
            <a:ext cx="6207125" cy="569913"/>
            <a:chOff x="1850" y="674"/>
            <a:chExt cx="3910" cy="359"/>
          </a:xfrm>
        </p:grpSpPr>
        <p:sp>
          <p:nvSpPr>
            <p:cNvPr id="153606" name="Text Box 153605"/>
            <p:cNvSpPr txBox="1"/>
            <p:nvPr userDrawn="1"/>
          </p:nvSpPr>
          <p:spPr>
            <a:xfrm>
              <a:off x="1850" y="674"/>
              <a:ext cx="3070" cy="35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108000" tIns="0" bIns="39600">
              <a:spAutoFit/>
            </a:bodyPr>
            <a:lstStyle/>
            <a:p>
              <a:pPr lvl="0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A</a:t>
              </a:r>
              <a:r>
                <a:rPr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DAM </a:t>
              </a:r>
              <a:r>
                <a:rPr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M</a:t>
              </a:r>
              <a:r>
                <a:rPr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ICKIEWICZ </a:t>
              </a:r>
              <a:r>
                <a:rPr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U</a:t>
              </a:r>
              <a:r>
                <a:rPr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NIVERSITY IN </a:t>
              </a:r>
              <a:r>
                <a:rPr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P</a:t>
              </a:r>
              <a:r>
                <a:rPr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Arial" panose="020B0604020202020204" pitchFamily="34" charset="0"/>
                </a:rPr>
                <a:t>OZNA</a:t>
              </a:r>
              <a:r>
                <a:rPr lang="en-US" altLang="x-none"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Ń</a:t>
              </a:r>
              <a:endParaRPr sz="1400" b="1" dirty="0">
                <a:solidFill>
                  <a:srgbClr val="002D6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lvl="0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sz="1400" b="1" dirty="0">
                  <a:solidFill>
                    <a:srgbClr val="002D69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Faculty of English</a:t>
              </a:r>
              <a:endParaRPr lang="en-GB" altLang="x-none" sz="1400" b="1" dirty="0">
                <a:solidFill>
                  <a:srgbClr val="002D69"/>
                </a:solidFill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sp>
          <p:nvSpPr>
            <p:cNvPr id="153607" name="Straight Connector 153606"/>
            <p:cNvSpPr/>
            <p:nvPr userDrawn="1"/>
          </p:nvSpPr>
          <p:spPr>
            <a:xfrm>
              <a:off x="1936" y="856"/>
              <a:ext cx="3824" cy="0"/>
            </a:xfrm>
            <a:prstGeom prst="line">
              <a:avLst/>
            </a:prstGeom>
            <a:ln w="19050" cap="flat" cmpd="sng">
              <a:solidFill>
                <a:srgbClr val="002D69"/>
              </a:solidFill>
              <a:prstDash val="solid"/>
              <a:headEnd type="none" w="med" len="med"/>
              <a:tailEnd type="none" w="med" len="med"/>
            </a:ln>
          </p:spPr>
        </p:sp>
      </p:grpSp>
      <p:pic>
        <p:nvPicPr>
          <p:cNvPr id="153608" name="Picture 153607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itle 155650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x-none" dirty="0"/>
              <a:t>Kliknij, aby edytować styl wzorca tytułu</a:t>
            </a:r>
          </a:p>
        </p:txBody>
      </p:sp>
      <p:sp>
        <p:nvSpPr>
          <p:cNvPr id="155652" name="Text Placeholder 155651"/>
          <p:cNvSpPr>
            <a:spLocks noGrp="1"/>
          </p:cNvSpPr>
          <p:nvPr>
            <p:ph type="body" idx="1"/>
          </p:nvPr>
        </p:nvSpPr>
        <p:spPr>
          <a:xfrm>
            <a:off x="1692275" y="1600200"/>
            <a:ext cx="6994525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GB" altLang="x-none" dirty="0"/>
              <a:t>Kliknij, aby edytować style wzorca tekstu</a:t>
            </a:r>
          </a:p>
          <a:p>
            <a:pPr lvl="1"/>
            <a:r>
              <a:rPr lang="en-GB" altLang="x-none" dirty="0"/>
              <a:t>Drugi poziom</a:t>
            </a:r>
          </a:p>
          <a:p>
            <a:pPr lvl="2"/>
            <a:r>
              <a:rPr lang="en-GB" altLang="x-none" dirty="0"/>
              <a:t>Trzeci poziom</a:t>
            </a:r>
          </a:p>
          <a:p>
            <a:pPr lvl="3"/>
            <a:r>
              <a:rPr lang="en-GB" altLang="x-none" dirty="0"/>
              <a:t>Czwarty poziom</a:t>
            </a:r>
          </a:p>
          <a:p>
            <a:pPr lvl="4"/>
            <a:r>
              <a:rPr lang="en-GB" altLang="x-none" dirty="0"/>
              <a:t>Piąty poziom</a:t>
            </a:r>
          </a:p>
        </p:txBody>
      </p:sp>
      <p:sp>
        <p:nvSpPr>
          <p:cNvPr id="155653" name="Footer Placeholder 155652"/>
          <p:cNvSpPr>
            <a:spLocks noGrp="1"/>
          </p:cNvSpPr>
          <p:nvPr>
            <p:ph type="ftr" sz="quarter" idx="3"/>
          </p:nvPr>
        </p:nvSpPr>
        <p:spPr>
          <a:xfrm>
            <a:off x="3132138" y="6561138"/>
            <a:ext cx="3671887" cy="2968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altLang="x-none" dirty="0"/>
          </a:p>
        </p:txBody>
      </p:sp>
      <p:sp>
        <p:nvSpPr>
          <p:cNvPr id="155654" name="Slide Number Placeholder 155653"/>
          <p:cNvSpPr>
            <a:spLocks noGrp="1"/>
          </p:cNvSpPr>
          <p:nvPr>
            <p:ph type="sldNum" sz="quarter" idx="4"/>
          </p:nvPr>
        </p:nvSpPr>
        <p:spPr>
          <a:xfrm>
            <a:off x="7010400" y="6561138"/>
            <a:ext cx="2133600" cy="2968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  <p:sp>
        <p:nvSpPr>
          <p:cNvPr id="155655" name="Rectangle 155654"/>
          <p:cNvSpPr/>
          <p:nvPr/>
        </p:nvSpPr>
        <p:spPr>
          <a:xfrm>
            <a:off x="3048000" y="1425575"/>
            <a:ext cx="6096000" cy="55563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155656" name="Rectangle 155655"/>
          <p:cNvSpPr/>
          <p:nvPr/>
        </p:nvSpPr>
        <p:spPr>
          <a:xfrm>
            <a:off x="3048000" y="6361113"/>
            <a:ext cx="6096000" cy="230187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pic>
        <p:nvPicPr>
          <p:cNvPr id="155657" name="Picture 155656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002D69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itle 156674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x-none" dirty="0"/>
              <a:t>Kliknij, aby edytować styl wzorca tytułu</a:t>
            </a:r>
          </a:p>
        </p:txBody>
      </p:sp>
      <p:sp>
        <p:nvSpPr>
          <p:cNvPr id="156677" name="Footer Placeholder 156676"/>
          <p:cNvSpPr>
            <a:spLocks noGrp="1"/>
          </p:cNvSpPr>
          <p:nvPr>
            <p:ph type="ftr" sz="quarter" idx="3"/>
          </p:nvPr>
        </p:nvSpPr>
        <p:spPr>
          <a:xfrm>
            <a:off x="3132138" y="6545263"/>
            <a:ext cx="3671887" cy="3127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altLang="x-none" dirty="0"/>
          </a:p>
        </p:txBody>
      </p:sp>
      <p:sp>
        <p:nvSpPr>
          <p:cNvPr id="156678" name="Slide Number Placeholder 156677"/>
          <p:cNvSpPr>
            <a:spLocks noGrp="1"/>
          </p:cNvSpPr>
          <p:nvPr>
            <p:ph type="sldNum" sz="quarter" idx="4"/>
          </p:nvPr>
        </p:nvSpPr>
        <p:spPr>
          <a:xfrm>
            <a:off x="7010400" y="6530975"/>
            <a:ext cx="2133600" cy="3270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  <p:sp>
        <p:nvSpPr>
          <p:cNvPr id="156679" name="Rectangle 156678"/>
          <p:cNvSpPr/>
          <p:nvPr/>
        </p:nvSpPr>
        <p:spPr>
          <a:xfrm>
            <a:off x="3048000" y="1425575"/>
            <a:ext cx="6096000" cy="55563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pic>
        <p:nvPicPr>
          <p:cNvPr id="156680" name="Picture 156679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6681" name="Text Placeholder 156680"/>
          <p:cNvSpPr>
            <a:spLocks noGrp="1"/>
          </p:cNvSpPr>
          <p:nvPr>
            <p:ph type="body" idx="1"/>
          </p:nvPr>
        </p:nvSpPr>
        <p:spPr>
          <a:xfrm>
            <a:off x="1692275" y="1600200"/>
            <a:ext cx="6994525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GB" altLang="x-none" dirty="0"/>
              <a:t>Kliknij, aby edytować style wzorca tekstu</a:t>
            </a:r>
          </a:p>
          <a:p>
            <a:pPr lvl="1"/>
            <a:r>
              <a:rPr lang="en-GB" altLang="x-none" dirty="0"/>
              <a:t>Drugi poziom</a:t>
            </a:r>
          </a:p>
          <a:p>
            <a:pPr lvl="2"/>
            <a:r>
              <a:rPr lang="en-GB" altLang="x-none" dirty="0"/>
              <a:t>Trzeci poziom</a:t>
            </a:r>
          </a:p>
          <a:p>
            <a:pPr lvl="3"/>
            <a:r>
              <a:rPr lang="en-GB" altLang="x-none" dirty="0"/>
              <a:t>Czwarty poziom</a:t>
            </a:r>
          </a:p>
          <a:p>
            <a:pPr lvl="4"/>
            <a:r>
              <a:rPr lang="en-GB" altLang="x-none" dirty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6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56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56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56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56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56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56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56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56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56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56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4" dur="indefinite"/>
                                        <p:tgtEl>
                                          <p:spTgt spid="156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56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7" dur="indefinite"/>
                                        <p:tgtEl>
                                          <p:spTgt spid="156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56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0" dur="indefinite"/>
                                        <p:tgtEl>
                                          <p:spTgt spid="156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156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3" dur="indefinite"/>
                                        <p:tgtEl>
                                          <p:spTgt spid="156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56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6" dur="indefinite"/>
                                        <p:tgtEl>
                                          <p:spTgt spid="156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1" grpId="0" build="allAtOnce" bldLvl="2">
        <p:tmplLst>
          <p:tmpl lvl="1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6681" grpId="1" build="p">
        <p:tmplLst>
          <p:tmpl lvl="1">
            <p:tnLst>
              <p:par>
                <p:cTn presetID="9" presetClass="emph" presetSubtype="0" nodeType="click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6681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668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002D69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itle 157698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x-none" dirty="0"/>
              <a:t>Kliknij, aby edytować styl wzorca tytułu</a:t>
            </a:r>
          </a:p>
        </p:txBody>
      </p:sp>
      <p:sp>
        <p:nvSpPr>
          <p:cNvPr id="157701" name="Footer Placeholder 157700"/>
          <p:cNvSpPr>
            <a:spLocks noGrp="1"/>
          </p:cNvSpPr>
          <p:nvPr>
            <p:ph type="ftr" sz="quarter" idx="3"/>
          </p:nvPr>
        </p:nvSpPr>
        <p:spPr>
          <a:xfrm>
            <a:off x="3132138" y="6545263"/>
            <a:ext cx="3671887" cy="3127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altLang="x-none" dirty="0"/>
          </a:p>
        </p:txBody>
      </p:sp>
      <p:sp>
        <p:nvSpPr>
          <p:cNvPr id="157702" name="Slide Number Placeholder 157701"/>
          <p:cNvSpPr>
            <a:spLocks noGrp="1"/>
          </p:cNvSpPr>
          <p:nvPr>
            <p:ph type="sldNum" sz="quarter" idx="4"/>
          </p:nvPr>
        </p:nvSpPr>
        <p:spPr>
          <a:xfrm>
            <a:off x="7010400" y="6530975"/>
            <a:ext cx="2133600" cy="3270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  <p:sp>
        <p:nvSpPr>
          <p:cNvPr id="157703" name="Rectangle 157702"/>
          <p:cNvSpPr/>
          <p:nvPr/>
        </p:nvSpPr>
        <p:spPr>
          <a:xfrm>
            <a:off x="3048000" y="6361113"/>
            <a:ext cx="6096000" cy="230187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pic>
        <p:nvPicPr>
          <p:cNvPr id="157704" name="Picture 157703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7705" name="Text Placeholder 157704"/>
          <p:cNvSpPr>
            <a:spLocks noGrp="1"/>
          </p:cNvSpPr>
          <p:nvPr>
            <p:ph type="body" idx="1"/>
          </p:nvPr>
        </p:nvSpPr>
        <p:spPr>
          <a:xfrm>
            <a:off x="1692275" y="1600200"/>
            <a:ext cx="6994525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GB" altLang="x-none" dirty="0"/>
              <a:t>Kliknij, aby edytować style wzorca tekstu</a:t>
            </a:r>
          </a:p>
          <a:p>
            <a:pPr lvl="1"/>
            <a:r>
              <a:rPr lang="en-GB" altLang="x-none" dirty="0"/>
              <a:t>Drugi poziom</a:t>
            </a:r>
          </a:p>
          <a:p>
            <a:pPr lvl="2"/>
            <a:r>
              <a:rPr lang="en-GB" altLang="x-none" dirty="0"/>
              <a:t>Trzeci poziom</a:t>
            </a:r>
          </a:p>
          <a:p>
            <a:pPr lvl="3"/>
            <a:r>
              <a:rPr lang="en-GB" altLang="x-none" dirty="0"/>
              <a:t>Czwarty poziom</a:t>
            </a:r>
          </a:p>
          <a:p>
            <a:pPr lvl="4"/>
            <a:r>
              <a:rPr lang="en-GB" altLang="x-none" dirty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7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57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57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57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57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57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57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57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57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57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57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4" dur="indefinite"/>
                                        <p:tgtEl>
                                          <p:spTgt spid="157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57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7" dur="indefinite"/>
                                        <p:tgtEl>
                                          <p:spTgt spid="157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57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0" dur="indefinite"/>
                                        <p:tgtEl>
                                          <p:spTgt spid="157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157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3" dur="indefinite"/>
                                        <p:tgtEl>
                                          <p:spTgt spid="157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57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6" dur="indefinite"/>
                                        <p:tgtEl>
                                          <p:spTgt spid="157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5" grpId="0" build="allAtOnce" bldLvl="2">
        <p:tmplLst>
          <p:tmpl lvl="1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0.25"/>
                      </p:to>
                    </p:set>
                    <p:animEffect filter="image" prLst="opacity: 0.25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7705" grpId="1" build="p">
        <p:tmplLst>
          <p:tmpl lvl="1">
            <p:tnLst>
              <p:par>
                <p:cTn presetID="9" presetClass="emph" presetSubtype="0" nodeType="click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mph" presetSubtype="0" nodeType="withEffect">
                  <p:stCondLst>
                    <p:cond delay="0"/>
                  </p:stCondLst>
                  <p:childTnLst>
                    <p:set>
                      <p:cBhvr rctx="PPT">
                        <p:cTn dur="indefinite"/>
                        <p:tgtEl>
                          <p:spTgt spid="157705"/>
                        </p:tgtEl>
                        <p:attrNameLst>
                          <p:attrName>style.opacity</p:attrName>
                        </p:attrNameLst>
                      </p:cBhvr>
                      <p:to>
                        <p:strVal val="1.0"/>
                      </p:to>
                    </p:set>
                    <p:animEffect filter="image" prLst="opacity: 1.0">
                      <p:cBhvr rctx="IE">
                        <p:cTn dur="indefinite"/>
                        <p:tgtEl>
                          <p:spTgt spid="15770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002D69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Title 250882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x-none" dirty="0"/>
              <a:t>Kliknij, aby edytować styl wzorca tytułu</a:t>
            </a:r>
          </a:p>
        </p:txBody>
      </p:sp>
      <p:sp>
        <p:nvSpPr>
          <p:cNvPr id="250885" name="Footer Placeholder 250884"/>
          <p:cNvSpPr>
            <a:spLocks noGrp="1"/>
          </p:cNvSpPr>
          <p:nvPr>
            <p:ph type="ftr" sz="quarter" idx="3"/>
          </p:nvPr>
        </p:nvSpPr>
        <p:spPr>
          <a:xfrm>
            <a:off x="3132138" y="6561138"/>
            <a:ext cx="3671887" cy="2968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altLang="x-none" dirty="0"/>
          </a:p>
        </p:txBody>
      </p:sp>
      <p:sp>
        <p:nvSpPr>
          <p:cNvPr id="250886" name="Slide Number Placeholder 250885"/>
          <p:cNvSpPr>
            <a:spLocks noGrp="1"/>
          </p:cNvSpPr>
          <p:nvPr>
            <p:ph type="sldNum" sz="quarter" idx="4"/>
          </p:nvPr>
        </p:nvSpPr>
        <p:spPr>
          <a:xfrm>
            <a:off x="7010400" y="6561138"/>
            <a:ext cx="2133600" cy="2968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  <p:sp>
        <p:nvSpPr>
          <p:cNvPr id="250887" name="Rectangle 250886"/>
          <p:cNvSpPr/>
          <p:nvPr/>
        </p:nvSpPr>
        <p:spPr>
          <a:xfrm>
            <a:off x="3048000" y="1425575"/>
            <a:ext cx="6096000" cy="55563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250888" name="Rectangle 250887"/>
          <p:cNvSpPr/>
          <p:nvPr/>
        </p:nvSpPr>
        <p:spPr>
          <a:xfrm>
            <a:off x="3048000" y="6361113"/>
            <a:ext cx="6096000" cy="230187"/>
          </a:xfrm>
          <a:prstGeom prst="rect">
            <a:avLst/>
          </a:prstGeom>
          <a:solidFill>
            <a:srgbClr val="7C2128"/>
          </a:solidFill>
          <a:ln w="9525">
            <a:noFill/>
          </a:ln>
        </p:spPr>
        <p:txBody>
          <a:bodyPr/>
          <a:lstStyle/>
          <a:p>
            <a:endParaRPr lang="en-GB" altLang="en-US"/>
          </a:p>
        </p:txBody>
      </p:sp>
      <p:pic>
        <p:nvPicPr>
          <p:cNvPr id="250889" name="Picture 250888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0898" name="Picture 250897" descr="Quote-right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524000" y="2195513"/>
            <a:ext cx="1120775" cy="7350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0899" name="Picture 250898" descr="Quote-left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723188" y="4868863"/>
            <a:ext cx="1120775" cy="735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0897" name="Text Box 250896"/>
          <p:cNvSpPr txBox="1"/>
          <p:nvPr/>
        </p:nvSpPr>
        <p:spPr>
          <a:xfrm>
            <a:off x="2862263" y="2849563"/>
            <a:ext cx="4589462" cy="183991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>
              <a:lnSpc>
                <a:spcPct val="80000"/>
              </a:lnSpc>
              <a:spcBef>
                <a:spcPct val="50000"/>
              </a:spcBef>
              <a:buNone/>
            </a:pPr>
            <a:endParaRPr lang="en-GB" altLang="x-none" dirty="0">
              <a:solidFill>
                <a:srgbClr val="002D69"/>
              </a:solidFill>
              <a:latin typeface="Arial" panose="020B0604020202020204" pitchFamily="34" charset="0"/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50901" name="Text Placeholder 250900"/>
          <p:cNvSpPr>
            <a:spLocks noGrp="1"/>
          </p:cNvSpPr>
          <p:nvPr>
            <p:ph type="body" idx="1"/>
          </p:nvPr>
        </p:nvSpPr>
        <p:spPr>
          <a:xfrm>
            <a:off x="2862263" y="2849563"/>
            <a:ext cx="4589462" cy="22891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GB" altLang="x-none" dirty="0"/>
              <a:t>Kliknij, aby edytować style wzorca tekstu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002D69"/>
          </a:solidFill>
          <a:latin typeface="+mj-lt"/>
          <a:ea typeface="+mj-ea"/>
          <a:cs typeface="+mj-cs"/>
        </a:defRPr>
      </a:lvl1pPr>
    </p:titleStyle>
    <p:bodyStyle>
      <a:lvl1pPr marL="0" lvl="0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1pPr>
      <a:lvl2pPr marL="827405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1235075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64338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Footer Placeholder 158722"/>
          <p:cNvSpPr>
            <a:spLocks noGrp="1"/>
          </p:cNvSpPr>
          <p:nvPr>
            <p:ph type="ftr" sz="quarter" idx="3"/>
          </p:nvPr>
        </p:nvSpPr>
        <p:spPr>
          <a:xfrm>
            <a:off x="3132138" y="6545263"/>
            <a:ext cx="3671887" cy="3127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altLang="x-none" dirty="0"/>
          </a:p>
        </p:txBody>
      </p:sp>
      <p:sp>
        <p:nvSpPr>
          <p:cNvPr id="158724" name="Slide Number Placeholder 158723"/>
          <p:cNvSpPr>
            <a:spLocks noGrp="1"/>
          </p:cNvSpPr>
          <p:nvPr>
            <p:ph type="sldNum" sz="quarter" idx="4"/>
          </p:nvPr>
        </p:nvSpPr>
        <p:spPr>
          <a:xfrm>
            <a:off x="7010400" y="6530975"/>
            <a:ext cx="2133600" cy="3270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altLang="x-none" dirty="0"/>
              <a:pPr lvl="0"/>
              <a:t>‹#›</a:t>
            </a:fld>
            <a:endParaRPr lang="en-GB" altLang="x-none" dirty="0"/>
          </a:p>
        </p:txBody>
      </p:sp>
      <p:pic>
        <p:nvPicPr>
          <p:cNvPr id="158725" name="Picture 158724" descr="UAM_eagle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" y="323850"/>
            <a:ext cx="946150" cy="1190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8726" name="Title 158725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x-none" dirty="0"/>
              <a:t>Kliknij, aby edytować styl wzorca tytułu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002D69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80000"/>
        </a:lnSpc>
        <a:spcBef>
          <a:spcPct val="20000"/>
        </a:spcBef>
        <a:spcAft>
          <a:spcPct val="0"/>
        </a:spcAft>
        <a:buNone/>
        <a:defRPr sz="1800" b="0" i="0" u="none" kern="1200" baseline="0">
          <a:solidFill>
            <a:srgbClr val="002D69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90708" y="1669013"/>
            <a:ext cx="6858000" cy="28196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Wybory do Rady Naukowej Dyscyplin Szkoły Nauk o Języku i Literaturze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858000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sz="4000" dirty="0"/>
              <a:t>na kadencję 2024-2028</a:t>
            </a:r>
            <a:endParaRPr lang="en-GB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291CD0-D1E0-3610-9576-6873141EF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1800" b="1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Terminy głosowań (zebrań wyborczych) w wyborach do Rady Naukowej Dyscyplin Szkoły Nauk o Języku i Literaturze na kadencję 2024-2028:</a:t>
            </a:r>
            <a:b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F75C6-6AE5-5D8B-3B97-6C988F84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1600200"/>
            <a:ext cx="8147248" cy="452596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Wydział Filologii Polskiej i Klasycznej</a:t>
            </a:r>
            <a:r>
              <a:rPr lang="pl-PL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1.    Nauczyciele akademiccy posiadający stopień naukowy doktora habilitowanego lub tytuł profesora - dyscyplina językoznawstwo: 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5,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maja 2024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2.    Nauczyciele akademiccy posiadający stopień naukowy doktora habilitowanego lub tytuł profesora - 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6,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maja 2024 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3.    Nauczyciele akademiccy posiadający stopień naukowy doktora - dyscyplina językoznawstwo: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15,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maja 2024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   Nauczyciele akademiccy posiadający stopień naukowy doktora - 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16,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maja 2024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20,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B45377-E6F6-D73F-6A2D-9CE42275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10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9678300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5B6A54-5379-A353-EC93-E7331F3F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1800" b="1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Terminy głosowań (zebrań wyborczych) w wyborach do Rady Naukowej Dyscyplin Szkoły Nauk o Języku i Literaturze na kadencję 2024-2028:</a:t>
            </a:r>
            <a:b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1F87D9-A19D-8DD3-B3E4-946B0ADD8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600200"/>
            <a:ext cx="8435280" cy="452596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Wydział Neofilologii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1.    Nauczyciele akademiccy posiadający stopień naukowy doktora habilitowanego lub tytuł profesora - dyscyplina językoznawstwo: 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7,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maja 2024 o godz. 12.00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2.    Nauczyciele akademiccy posiadający stopień naukowy doktora habilitowanego lub tytuł profesora - 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8,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maja 2024 o godz. 13.00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3.    Nauczyciele akademiccy posiadający stopień naukowy doktora - dyscyplina językoznawstwo: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17,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maja 2024 o godz. 12.00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   Nauczyciele akademiccy posiadający stopień naukowy doktora - 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18,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maja 2024 o godz. 13.00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20,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0DD529-522D-5D70-3457-FAA7D769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11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160417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CFBBE8-8D52-193C-494D-58D33C2B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głosowania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2473E0-B615-5A80-54E0-78D2E7C36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Głosowania odbędą się zdalnie, przy użyciu systemu Ankieter. </a:t>
            </a:r>
          </a:p>
          <a:p>
            <a:endParaRPr lang="pl-PL" sz="2000" dirty="0"/>
          </a:p>
          <a:p>
            <a:r>
              <a:rPr lang="pl-PL" sz="2000" dirty="0"/>
              <a:t>W godzinie danego głosowania, wyborcy po zalogowaniu do systemu Ankieter uzyskują dostęp do ankiety wyborczej z nazwiskami kandydatów. </a:t>
            </a:r>
          </a:p>
          <a:p>
            <a:endParaRPr lang="pl-PL" sz="2000" dirty="0"/>
          </a:p>
          <a:p>
            <a:r>
              <a:rPr lang="pl-PL" sz="2000" dirty="0"/>
              <a:t>Ponieważ może być konieczność przeprowadzenia 2 tury głosowania, wyborcy proszeni są o powtórne zalogowanie do Ankietera po ½ godzinie i sprawdzenie, czy nie ma 2 tury. Jeśli będzie taka potrzeba, pojawi się kolejna ankieta wyborcza. 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8ABF233-D004-0A8F-EAE6-4165C039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12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50269123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824268-ECD8-AAD5-C96E-4178ADCE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54837"/>
            <a:ext cx="6994525" cy="1143000"/>
          </a:xfrm>
        </p:spPr>
        <p:txBody>
          <a:bodyPr/>
          <a:lstStyle/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Liczba mandatów do obsadzenia w poszczególnych głosowaniach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B2CAADE-8E4D-9F07-4432-45BF0DBEF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467500"/>
              </p:ext>
            </p:extLst>
          </p:nvPr>
        </p:nvGraphicFramePr>
        <p:xfrm>
          <a:off x="1907704" y="1124744"/>
          <a:ext cx="5850890" cy="3386455"/>
        </p:xfrm>
        <a:graphic>
          <a:graphicData uri="http://schemas.openxmlformats.org/drawingml/2006/table">
            <a:tbl>
              <a:tblPr firstRow="1" firstCol="1" bandRow="1"/>
              <a:tblGrid>
                <a:gridCol w="556260">
                  <a:extLst>
                    <a:ext uri="{9D8B030D-6E8A-4147-A177-3AD203B41FA5}">
                      <a16:colId xmlns:a16="http://schemas.microsoft.com/office/drawing/2014/main" val="1843934427"/>
                    </a:ext>
                  </a:extLst>
                </a:gridCol>
                <a:gridCol w="4512945">
                  <a:extLst>
                    <a:ext uri="{9D8B030D-6E8A-4147-A177-3AD203B41FA5}">
                      <a16:colId xmlns:a16="http://schemas.microsoft.com/office/drawing/2014/main" val="3663676668"/>
                    </a:ext>
                  </a:extLst>
                </a:gridCol>
                <a:gridCol w="781685">
                  <a:extLst>
                    <a:ext uri="{9D8B030D-6E8A-4147-A177-3AD203B41FA5}">
                      <a16:colId xmlns:a16="http://schemas.microsoft.com/office/drawing/2014/main" val="2347129357"/>
                    </a:ext>
                  </a:extLst>
                </a:gridCol>
              </a:tblGrid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 okręgu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zebrania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mandatów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57102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67573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760518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maja 2024 r. 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70619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351149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623845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048964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335850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292893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34581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308306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maja 2024 r.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5238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maja 2024 r.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24910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EC578D-B625-EF3C-C1F6-0DE694AF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13</a:t>
            </a:fld>
            <a:endParaRPr lang="en-GB" altLang="x-none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2756B2A-76C0-EDDC-B7B6-9BA3149B7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714880"/>
              </p:ext>
            </p:extLst>
          </p:nvPr>
        </p:nvGraphicFramePr>
        <p:xfrm>
          <a:off x="1907704" y="4505426"/>
          <a:ext cx="5850890" cy="2021840"/>
        </p:xfrm>
        <a:graphic>
          <a:graphicData uri="http://schemas.openxmlformats.org/drawingml/2006/table">
            <a:tbl>
              <a:tblPr firstRow="1" firstCol="1" bandRow="1"/>
              <a:tblGrid>
                <a:gridCol w="556260">
                  <a:extLst>
                    <a:ext uri="{9D8B030D-6E8A-4147-A177-3AD203B41FA5}">
                      <a16:colId xmlns:a16="http://schemas.microsoft.com/office/drawing/2014/main" val="3004543955"/>
                    </a:ext>
                  </a:extLst>
                </a:gridCol>
                <a:gridCol w="4512945">
                  <a:extLst>
                    <a:ext uri="{9D8B030D-6E8A-4147-A177-3AD203B41FA5}">
                      <a16:colId xmlns:a16="http://schemas.microsoft.com/office/drawing/2014/main" val="3868360085"/>
                    </a:ext>
                  </a:extLst>
                </a:gridCol>
                <a:gridCol w="781685">
                  <a:extLst>
                    <a:ext uri="{9D8B030D-6E8A-4147-A177-3AD203B41FA5}">
                      <a16:colId xmlns:a16="http://schemas.microsoft.com/office/drawing/2014/main" val="2544340607"/>
                    </a:ext>
                  </a:extLst>
                </a:gridCol>
              </a:tblGrid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486902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502770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maja 2024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533790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591102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533180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280704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74375"/>
                  </a:ext>
                </a:extLst>
              </a:tr>
              <a:tr h="252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maja 2024 r.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78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79233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A27F0-D221-CB59-0322-E14E1893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Zgłaszanie kandydatów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F5371-75DD-3AC9-FD10-C1C1EFAE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52F78D6-BF56-7673-60F1-A0693495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14</a:t>
            </a:fld>
            <a:endParaRPr lang="en-GB" altLang="x-none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3684420-F428-0863-CDA9-F0650EBD9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" y="1434185"/>
            <a:ext cx="9144000" cy="527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8649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443C80-941F-38F5-159C-0C081229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Zgłaszanie kandydatów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0B87-1ABD-410D-632C-2A1BCC6E8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CF831DB-F3EA-BAAE-9842-147256618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15</a:t>
            </a:fld>
            <a:endParaRPr lang="en-GB" altLang="x-none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C874003-9D1A-794A-B157-1628FC5C3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9078"/>
            <a:ext cx="9144000" cy="34403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1F7FE511-6E3D-4F5A-3C20-238FF4C16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58723"/>
            <a:ext cx="9360024" cy="56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5026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6B1486-3DBA-D88D-7025-564265575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Zgłaszanie kandydatów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F74FA8-5FF5-DB73-FA72-AF0FC6C4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1A71428-2C38-D4DB-73DF-A0C01D8A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16</a:t>
            </a:fld>
            <a:endParaRPr lang="en-GB" altLang="x-none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E00B51D-EC4A-7F90-0422-402CC3250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18591"/>
            <a:ext cx="9144000" cy="454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6660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EEA3D-4DA1-8BDE-A8D3-3C295BCE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1601ED-9CD7-8BB7-499F-3EC510639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800" dirty="0">
                <a:solidFill>
                  <a:srgbClr val="C00000"/>
                </a:solidFill>
              </a:rPr>
              <a:t>UWAGA: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Zgłaszanie kandydatów do Rady odbywa się jednorazowo dla obu trybów wyboru w dniach 22.04 - 10.05.2024 (inaczej niż w poprzednich wyborach).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723EA-DFE8-2971-7CD4-C8D6CC32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17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91246999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C35ED9-A9AB-1384-BB68-3518076FD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Oświadczenie lustracyjne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1E9B5B-EB0E-D5EF-0C6F-B0AC3CF97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/>
              <a:t>Poza oświadczeniem kandydata i jego zgodą na kandydowanie do RND określonymi w Zarządzeniu Rektora, kandydaci urodzeni przed </a:t>
            </a:r>
            <a:r>
              <a:rPr lang="pl-PL" sz="1600" dirty="0">
                <a:solidFill>
                  <a:srgbClr val="C00000"/>
                </a:solidFill>
              </a:rPr>
              <a:t>1 sierpnia 1972 </a:t>
            </a:r>
            <a:r>
              <a:rPr lang="pl-PL" sz="1600" dirty="0"/>
              <a:t>składają: </a:t>
            </a:r>
          </a:p>
          <a:p>
            <a:pPr marL="0" indent="0">
              <a:buNone/>
            </a:pPr>
            <a:endParaRPr lang="pl-PL" sz="1600" dirty="0"/>
          </a:p>
          <a:p>
            <a:pPr>
              <a:buAutoNum type="arabicPeriod"/>
            </a:pPr>
            <a:r>
              <a:rPr lang="pl-PL" sz="1600" dirty="0"/>
              <a:t>Oświadczenie lustracyjne dla osób, które nie współpracowały z organami bezpieczeństwa; </a:t>
            </a:r>
          </a:p>
          <a:p>
            <a:pPr marL="0" indent="0">
              <a:buNone/>
            </a:pPr>
            <a:r>
              <a:rPr lang="pl-PL" sz="1600" b="1" dirty="0">
                <a:solidFill>
                  <a:srgbClr val="C00000"/>
                </a:solidFill>
              </a:rPr>
              <a:t>lub</a:t>
            </a:r>
          </a:p>
          <a:p>
            <a:pPr>
              <a:buAutoNum type="arabicPeriod" startAt="2"/>
            </a:pPr>
            <a:r>
              <a:rPr lang="pl-PL" sz="1600" dirty="0"/>
              <a:t>Informację o uprzednim złożeniu oświadczenia lustracyjnego; </a:t>
            </a:r>
          </a:p>
          <a:p>
            <a:pPr marL="0" indent="0">
              <a:buNone/>
            </a:pPr>
            <a:r>
              <a:rPr lang="pl-PL" sz="1600" b="1" dirty="0">
                <a:solidFill>
                  <a:srgbClr val="C00000"/>
                </a:solidFill>
              </a:rPr>
              <a:t>lub</a:t>
            </a:r>
          </a:p>
          <a:p>
            <a:pPr marL="0" indent="0">
              <a:buNone/>
            </a:pPr>
            <a:r>
              <a:rPr lang="pl-PL" sz="1600" dirty="0"/>
              <a:t>3.  Oświadczenie o współpracy – wypełniają te osoby, które współpracowały.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Oświadczenie składa się tylko jeden raz. Kandydując w kolejnych okresach pracy na inne stanowiska czy funkcje związane z obowiązkiem poddania się weryfikacji osoby takie przedstawiają wypełnioną Informację o złożeniu oświadczenia lustracyjnego.</a:t>
            </a:r>
          </a:p>
          <a:p>
            <a:pPr marL="0" indent="0">
              <a:buNone/>
            </a:pPr>
            <a:r>
              <a:rPr lang="pl-PL" sz="1600" dirty="0"/>
              <a:t>Osoby składające po raz pierwszy oświadczenie zobowiązane są do wcześniejszego kontaktu z p. inż. Markiem Konieczką w celu ustalenie technicznych spraw związanych z dostarczeniem Oświadczenia.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4E0C1E8-3499-7660-69B1-2B9E10D2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18</a:t>
            </a:fld>
            <a:endParaRPr lang="en-GB" altLang="x-none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81AC5A6-CC18-B25D-4C09-76171CF5ECBF}"/>
              </a:ext>
            </a:extLst>
          </p:cNvPr>
          <p:cNvSpPr/>
          <p:nvPr/>
        </p:nvSpPr>
        <p:spPr>
          <a:xfrm>
            <a:off x="4139952" y="5840673"/>
            <a:ext cx="3757691" cy="9361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sz="1800" b="0" i="0" dirty="0" err="1">
                <a:solidFill>
                  <a:srgbClr val="1F497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e-mail:marek.konieczka@amu.edu.pl</a:t>
            </a:r>
            <a:endParaRPr lang="pl-PL" sz="1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/>
            <a:r>
              <a:rPr lang="pl-PL" sz="1800" b="0" i="0" dirty="0">
                <a:solidFill>
                  <a:srgbClr val="1F497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tel. 61 829 29 87,</a:t>
            </a:r>
            <a:endParaRPr lang="pl-PL" sz="1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/>
            <a:r>
              <a:rPr lang="pl-PL" sz="1800" b="0" i="0" dirty="0">
                <a:solidFill>
                  <a:srgbClr val="1F497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tel. </a:t>
            </a:r>
            <a:r>
              <a:rPr lang="pl-PL" sz="1800" b="0" i="0" dirty="0" err="1">
                <a:solidFill>
                  <a:srgbClr val="1F497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mob</a:t>
            </a:r>
            <a:r>
              <a:rPr lang="pl-PL" sz="1800" b="0" i="0" dirty="0">
                <a:solidFill>
                  <a:srgbClr val="1F497D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. służbowy:+48 519 340 531</a:t>
            </a:r>
            <a:endParaRPr lang="pl-PL" sz="1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7733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42102-F281-8028-BC46-75E008EE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BA9A0A-92AA-9682-B24A-3F7C3D8C3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600" dirty="0"/>
              <a:t>Dziękuję za uwagę.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550523B-E10B-7768-892A-BD2560C1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19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9789063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F0E220-80C2-156F-41C8-C5C00DBA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7FEA04-F700-1B7F-666C-DB78B3210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Podstawa prawna: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§ 177 Statutu UAM</a:t>
            </a:r>
          </a:p>
          <a:p>
            <a:r>
              <a:rPr lang="pl-PL" dirty="0"/>
              <a:t>§ 178 Statutu UAM</a:t>
            </a:r>
          </a:p>
          <a:p>
            <a:r>
              <a:rPr lang="pl-PL" dirty="0"/>
              <a:t>Uchwała nr 471/2023/2024 Senatu UAM z dnia 18 grudnia 2023 r.</a:t>
            </a:r>
          </a:p>
          <a:p>
            <a:r>
              <a:rPr lang="pl-PL" dirty="0"/>
              <a:t>§ 44 ust. 1 i 2 Statutu UAM</a:t>
            </a:r>
          </a:p>
          <a:p>
            <a:r>
              <a:rPr lang="pl-PL" dirty="0"/>
              <a:t>§ 45 Statutu UAM</a:t>
            </a:r>
          </a:p>
          <a:p>
            <a:r>
              <a:rPr lang="pl-PL" dirty="0"/>
              <a:t>§ 46 ust. 2 Statutu UAM</a:t>
            </a:r>
          </a:p>
          <a:p>
            <a:r>
              <a:rPr lang="pl-PL" dirty="0"/>
              <a:t>§ 46 ust. 3 Statutu UAM</a:t>
            </a:r>
          </a:p>
          <a:p>
            <a:r>
              <a:rPr lang="pl-PL" dirty="0"/>
              <a:t>§ 46 ust. 4 Statutu UAM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8111F35-CE18-2D9F-568B-C25F9744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2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7095437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24F6A6-3C40-24BF-F57D-A0A47A71D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0DEADC51-E0CF-0381-EC59-E1BA39EBA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401351"/>
              </p:ext>
            </p:extLst>
          </p:nvPr>
        </p:nvGraphicFramePr>
        <p:xfrm>
          <a:off x="827584" y="188640"/>
          <a:ext cx="8208911" cy="589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5CCF268-8118-21A2-2C51-D4D49546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3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588939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08B94F-66F5-08E0-E89A-970A5550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B56F8781-DB09-85C9-6490-1719D3AA00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049107"/>
              </p:ext>
            </p:extLst>
          </p:nvPr>
        </p:nvGraphicFramePr>
        <p:xfrm>
          <a:off x="755577" y="274638"/>
          <a:ext cx="7931224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C772B9-3F82-4F4A-BC8D-7E90E0D9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4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42437663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51140E-01FA-7118-6807-A8FD89BD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E53E6AA-4929-E513-A41B-F6BAC35802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143996"/>
              </p:ext>
            </p:extLst>
          </p:nvPr>
        </p:nvGraphicFramePr>
        <p:xfrm>
          <a:off x="755577" y="274638"/>
          <a:ext cx="7931224" cy="5808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6D6584F-430E-553B-002B-6842023A7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5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9366801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A13673-C450-7C50-DD95-4C7BCCEE8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7A73FEAD-AEFA-953F-ADDB-9077EE73D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566742"/>
              </p:ext>
            </p:extLst>
          </p:nvPr>
        </p:nvGraphicFramePr>
        <p:xfrm>
          <a:off x="107504" y="404664"/>
          <a:ext cx="885698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0C0CAC-311A-F56F-4595-68FA05B7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6</a:t>
            </a:fld>
            <a:endParaRPr lang="en-GB" altLang="x-none" dirty="0"/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BE17D25B-232D-3EC0-D856-81F58FAC45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1439340"/>
              </p:ext>
            </p:extLst>
          </p:nvPr>
        </p:nvGraphicFramePr>
        <p:xfrm>
          <a:off x="1524000" y="332656"/>
          <a:ext cx="744048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179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2E3FD-35AA-4756-EE94-9D0FC0AD7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D9D90FA3-6AC1-A37C-C5BB-B02C293E7D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118529"/>
              </p:ext>
            </p:extLst>
          </p:nvPr>
        </p:nvGraphicFramePr>
        <p:xfrm>
          <a:off x="1692275" y="476672"/>
          <a:ext cx="6994525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310FBF-BA29-60AD-2736-63DCE4C9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7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2343964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Terminy głosowań (zebrań wyborczych) w wyborach do Rady Naukowej Dyscyplin Szkoły Nauk o Języku i Literaturze na kadencję 2024-2028: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5" y="1600200"/>
            <a:ext cx="8219256" cy="4525963"/>
          </a:xfrm>
        </p:spPr>
        <p:txBody>
          <a:bodyPr/>
          <a:lstStyle/>
          <a:p>
            <a:pPr>
              <a:buNone/>
            </a:pPr>
            <a:r>
              <a:rPr lang="pl-PL" sz="1600" u="sng" dirty="0"/>
              <a:t>Wydział Anglistyki: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1.    Nauczyciele akademiccy posiadający stopień naukowy doktora habilitowanego lub tytuł profesora - dyscyplina językoznawstwo: 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maja 2024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2.    Nauczyciele akademiccy posiadający stopień naukowy doktora habilitowanego lub tytuł profesora - 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2,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maja 2024 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3.    Nauczyciele akademiccy posiadający stopień naukowy doktora - dyscyplina językoznawstwo: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11,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maja 2024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   Nauczyciele akademiccy posiadający stopień naukowy doktora - 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12,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maja 2024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20,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>
              <a:buNone/>
            </a:pPr>
            <a:endParaRPr lang="en-GB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8</a:t>
            </a:fld>
            <a:endParaRPr lang="en-GB" altLang="x-none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8D82FC-8E11-DC44-3AC8-3DD00AAB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1800" b="1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Terminy głosowań (zebrań wyborczych) w wyborach do Rady Naukowej Dyscyplin Szkoły Nauk o Języku i Literaturze na kadencję 2024-2028:</a:t>
            </a:r>
            <a:b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srgbClr val="002D6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50FAD2-D3C7-67CE-D3D1-DCB338CD4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1600200"/>
            <a:ext cx="8291264" cy="452596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Wydział Etnolingwistyki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1. Nauczyciele akademiccy posiadający stopień naukowy doktora habilitowanego lub tytuł profesora - dyscyplina językoznawstwo: 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3,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maja 2024 o godz. 12.00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2.    Nauczyciele akademiccy posiadający stopień naukowy doktora habilitowanego lub tytuł profesora - 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4,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maja 2024 o godz. 13.00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3.    Nauczyciele akademiccy posiadający stopień naukowy doktora - dyscyplina językoznawstwo: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13,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maja 2024 o godz. 12.00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19,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10.00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   Nauczyciele akademiccy posiadający stopień naukowy doktora - dyscyplina literaturoznawstwo: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okręg wyborczy nr 14,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maja 2024 o godz. 13.00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2 Statutu UAM) oraz okręg wyborczy nr 20, w dniu </a:t>
            </a:r>
            <a:r>
              <a:rPr lang="pl-PL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maja o godz. 11.00</a:t>
            </a: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(w trybie § 46 ust. 4 Statutu UAM).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1AE45C9-9332-95A2-0970-6932B91B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altLang="x-none" smtClean="0"/>
              <a:pPr lvl="0"/>
              <a:t>9</a:t>
            </a:fld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356466615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yw1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gular slid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Upper Ruler only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ower Ruler only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Big Quot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ogo only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Motyw1</Template>
  <TotalTime>509</TotalTime>
  <Words>1748</Words>
  <Application>Microsoft Office PowerPoint</Application>
  <PresentationFormat>Pokaz na ekranie (4:3)</PresentationFormat>
  <Paragraphs>195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7</vt:i4>
      </vt:variant>
      <vt:variant>
        <vt:lpstr>Tytuły slajdów</vt:lpstr>
      </vt:variant>
      <vt:variant>
        <vt:i4>19</vt:i4>
      </vt:variant>
    </vt:vector>
  </HeadingPairs>
  <TitlesOfParts>
    <vt:vector size="29" baseType="lpstr">
      <vt:lpstr>Arial</vt:lpstr>
      <vt:lpstr>Calibri</vt:lpstr>
      <vt:lpstr>Times New Roman</vt:lpstr>
      <vt:lpstr>Motyw1</vt:lpstr>
      <vt:lpstr>Regular slide</vt:lpstr>
      <vt:lpstr>Upper Ruler only</vt:lpstr>
      <vt:lpstr>Lower Ruler only</vt:lpstr>
      <vt:lpstr>Big Quote</vt:lpstr>
      <vt:lpstr>Logo only</vt:lpstr>
      <vt:lpstr>Blank</vt:lpstr>
      <vt:lpstr>Wybory do Rady Naukowej Dyscyplin Szkoły Nauk o Języku i Literaturze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Terminy głosowań (zebrań wyborczych) w wyborach do Rady Naukowej Dyscyplin Szkoły Nauk o Języku i Literaturze na kadencję 2024-2028: </vt:lpstr>
      <vt:lpstr>Terminy głosowań (zebrań wyborczych) w wyborach do Rady Naukowej Dyscyplin Szkoły Nauk o Języku i Literaturze na kadencję 2024-2028: </vt:lpstr>
      <vt:lpstr>Terminy głosowań (zebrań wyborczych) w wyborach do Rady Naukowej Dyscyplin Szkoły Nauk o Języku i Literaturze na kadencję 2024-2028: </vt:lpstr>
      <vt:lpstr>Terminy głosowań (zebrań wyborczych) w wyborach do Rady Naukowej Dyscyplin Szkoły Nauk o Języku i Literaturze na kadencję 2024-2028: </vt:lpstr>
      <vt:lpstr>Metoda głosowania</vt:lpstr>
      <vt:lpstr>Liczba mandatów do obsadzenia w poszczególnych głosowaniach</vt:lpstr>
      <vt:lpstr>Zgłaszanie kandydatów</vt:lpstr>
      <vt:lpstr>Zgłaszanie kandydatów</vt:lpstr>
      <vt:lpstr>Zgłaszanie kandydatów</vt:lpstr>
      <vt:lpstr>Prezentacja programu PowerPoint</vt:lpstr>
      <vt:lpstr>Oświadczenie lustracyjne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Syntax and Morphology</dc:title>
  <dc:creator>Użytkownik systemu Windows</dc:creator>
  <cp:lastModifiedBy>Przemysław Tajsner</cp:lastModifiedBy>
  <cp:revision>47</cp:revision>
  <dcterms:created xsi:type="dcterms:W3CDTF">2019-10-08T09:07:04Z</dcterms:created>
  <dcterms:modified xsi:type="dcterms:W3CDTF">2024-04-23T19:50:09Z</dcterms:modified>
</cp:coreProperties>
</file>